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9" r:id="rId4"/>
    <p:sldId id="257" r:id="rId5"/>
    <p:sldId id="261" r:id="rId6"/>
    <p:sldId id="260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blackboard.com/Learn/Instructor/Grade/Rubr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DAE4MoDeQY&amp;t=57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iio3IjWTzc&amp;t=28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Gradingwitharubri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609E-DA7C-4045-A461-2776A9C61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Clickable Rubrics</a:t>
            </a:r>
            <a:br>
              <a:rPr lang="en-US" dirty="0"/>
            </a:br>
            <a:r>
              <a:rPr lang="en-US" dirty="0"/>
              <a:t>in Blackboard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C7F1B-8F23-4236-BED0-0F7203A5E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FAST EASY </a:t>
            </a:r>
          </a:p>
          <a:p>
            <a:r>
              <a:rPr lang="en-US" sz="3600" dirty="0"/>
              <a:t>EFFICIENT GRADING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772406-1B1D-4411-8C5E-0916F143B16B}"/>
              </a:ext>
            </a:extLst>
          </p:cNvPr>
          <p:cNvSpPr txBox="1">
            <a:spLocks/>
          </p:cNvSpPr>
          <p:nvPr/>
        </p:nvSpPr>
        <p:spPr>
          <a:xfrm>
            <a:off x="6225307" y="5407888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/>
              <a:t>Presented by:</a:t>
            </a:r>
            <a:br>
              <a:rPr lang="en-US" sz="3600" dirty="0"/>
            </a:br>
            <a:r>
              <a:rPr lang="en-US" sz="3600" dirty="0"/>
              <a:t>Michael Pelitera</a:t>
            </a:r>
            <a:br>
              <a:rPr lang="en-US" sz="3600" dirty="0"/>
            </a:br>
            <a:r>
              <a:rPr lang="en-US" sz="3600" dirty="0"/>
              <a:t>Jessica Fulton</a:t>
            </a:r>
          </a:p>
        </p:txBody>
      </p:sp>
    </p:spTree>
    <p:extLst>
      <p:ext uri="{BB962C8B-B14F-4D97-AF65-F5344CB8AC3E}">
        <p14:creationId xmlns:p14="http://schemas.microsoft.com/office/powerpoint/2010/main" val="26865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E9E6-754A-4421-8B0F-8AF7584E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Steps for Using a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69AE-3636-4F09-A34D-37A4BF53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185399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Step 1: Create a Rubric</a:t>
            </a:r>
          </a:p>
          <a:p>
            <a:pPr marL="0" indent="0">
              <a:buNone/>
            </a:pPr>
            <a:r>
              <a:rPr lang="en-US" sz="4000" dirty="0"/>
              <a:t>Step 2: Associate the Rubric with an Assignment</a:t>
            </a:r>
          </a:p>
          <a:p>
            <a:pPr marL="0" indent="0">
              <a:buNone/>
            </a:pPr>
            <a:r>
              <a:rPr lang="en-US" sz="4000" dirty="0"/>
              <a:t>Step 3: Grade using a Rubric</a:t>
            </a:r>
          </a:p>
          <a:p>
            <a:pPr marL="0" indent="0">
              <a:buNone/>
            </a:pPr>
            <a:r>
              <a:rPr lang="en-US" sz="4000" dirty="0">
                <a:hlinkClick r:id="rId2"/>
              </a:rPr>
              <a:t>https://help.blackboard.com/Learn/Instructor/Grade/Rubrics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9D2-A5C2-402D-B1F7-66B61CC5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Demonstration:</a:t>
            </a:r>
            <a:br>
              <a:rPr lang="en-US" dirty="0"/>
            </a:br>
            <a:r>
              <a:rPr lang="en-US" dirty="0"/>
              <a:t>Creating a Rubric in Blackboard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1727-A098-42D6-B03B-E4BCF3BBE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hlinkClick r:id="rId2"/>
              </a:rPr>
              <a:t>https://www.youtube.com/watch?v=ZDAE4MoDeQY&amp;t=57s</a:t>
            </a:r>
            <a:r>
              <a:rPr lang="en-US" sz="3600" dirty="0">
                <a:solidFill>
                  <a:srgbClr val="0070C0"/>
                </a:solidFill>
              </a:rPr>
              <a:t> 1:01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DCA6-232A-42D3-871B-361A9A41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 OPTIONS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3040D5-9745-4630-B68F-12889E30D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21" b="5188"/>
          <a:stretch/>
        </p:blipFill>
        <p:spPr>
          <a:xfrm>
            <a:off x="723954" y="2593687"/>
            <a:ext cx="10744092" cy="2580218"/>
          </a:xfrm>
        </p:spPr>
      </p:pic>
    </p:spTree>
    <p:extLst>
      <p:ext uri="{BB962C8B-B14F-4D97-AF65-F5344CB8AC3E}">
        <p14:creationId xmlns:p14="http://schemas.microsoft.com/office/powerpoint/2010/main" val="274415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D753-2AF9-4A9A-8F93-792B807F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Choose a </a:t>
            </a:r>
            <a:r>
              <a:rPr lang="en-US" altLang="en-US" i="1" dirty="0">
                <a:solidFill>
                  <a:srgbClr val="000000"/>
                </a:solidFill>
                <a:latin typeface="Source Sans Pro" panose="020B0503030403020204" pitchFamily="34" charset="0"/>
              </a:rPr>
              <a:t>Rubric Type</a:t>
            </a:r>
            <a:r>
              <a:rPr lang="en-US" alt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 from the menu:</a:t>
            </a:r>
            <a:br>
              <a:rPr lang="en-US" altLang="en-US" dirty="0">
                <a:solidFill>
                  <a:srgbClr val="000000"/>
                </a:solidFill>
                <a:latin typeface="Source Sans Pro" panose="020B0503030403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E23C-46F9-4EED-9A6D-4E0A699D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43342" y="2556932"/>
            <a:ext cx="12639939" cy="3318936"/>
          </a:xfrm>
        </p:spPr>
        <p:txBody>
          <a:bodyPr>
            <a:normAutofit/>
          </a:bodyPr>
          <a:lstStyle/>
          <a:p>
            <a:pPr lvl="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i="1" dirty="0">
                <a:solidFill>
                  <a:srgbClr val="000000"/>
                </a:solidFill>
                <a:latin typeface="Source Sans Pro" panose="020B0503030403020204" pitchFamily="34" charset="0"/>
              </a:rPr>
              <a:t>No Points</a:t>
            </a:r>
            <a:r>
              <a:rPr lang="en-US" altLang="en-US" sz="20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: </a:t>
            </a:r>
            <a: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  <a:t>Provide feedback only.</a:t>
            </a:r>
          </a:p>
          <a:p>
            <a:pPr lvl="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i="1" dirty="0">
                <a:solidFill>
                  <a:srgbClr val="000000"/>
                </a:solidFill>
                <a:latin typeface="Source Sans Pro" panose="020B0503030403020204" pitchFamily="34" charset="0"/>
              </a:rPr>
              <a:t>Points</a:t>
            </a:r>
            <a:r>
              <a:rPr lang="en-US" altLang="en-US" sz="20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:</a:t>
            </a:r>
            <a: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  <a:t> Each level of achievement has a single point value.</a:t>
            </a:r>
          </a:p>
          <a:p>
            <a:pPr lvl="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i="1" dirty="0">
                <a:solidFill>
                  <a:srgbClr val="000000"/>
                </a:solidFill>
                <a:latin typeface="Source Sans Pro" panose="020B0503030403020204" pitchFamily="34" charset="0"/>
              </a:rPr>
              <a:t>Point Range</a:t>
            </a:r>
            <a: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  <a:t>: Each level of achievement has a range of values. Enter range values from lowest to highest.</a:t>
            </a:r>
          </a:p>
          <a:p>
            <a:pPr lvl="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i="1" dirty="0">
                <a:solidFill>
                  <a:srgbClr val="000000"/>
                </a:solidFill>
                <a:latin typeface="Source Sans Pro" panose="020B0503030403020204" pitchFamily="34" charset="0"/>
              </a:rPr>
              <a:t>Percent</a:t>
            </a:r>
            <a:r>
              <a:rPr lang="en-US" altLang="en-US" sz="20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: </a:t>
            </a:r>
            <a: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  <a:t>Each item's possible points determines the percentage.</a:t>
            </a:r>
          </a:p>
          <a:p>
            <a:pPr lvl="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i="1" dirty="0">
                <a:solidFill>
                  <a:srgbClr val="000000"/>
                </a:solidFill>
                <a:latin typeface="Source Sans Pro" panose="020B0503030403020204" pitchFamily="34" charset="0"/>
              </a:rPr>
              <a:t>Percent Range</a:t>
            </a:r>
            <a:r>
              <a:rPr lang="en-US" altLang="en-US" sz="20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: </a:t>
            </a:r>
            <a: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  <a:t>Each level of achievement has a range of values. </a:t>
            </a:r>
            <a:b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  <a:t>When you grade, you select the appropriate percentage level for a particular level of achievement. </a:t>
            </a:r>
            <a:b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Source Sans Pro" panose="020B0503030403020204" pitchFamily="34" charset="0"/>
              </a:rPr>
              <a:t>The system calculates the points earned by multiplying the weight x achievement percentage x item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5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1293C54-BA71-4B4F-96A2-EE69FBA5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940" y="2610289"/>
            <a:ext cx="8110701" cy="37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On the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Rubrics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page, select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Create Rubric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 Type a title and optional description.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Select what type of Rubric you will add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3.  Select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Add Row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to add a new criterion to the bottom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 of the grid.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4.  Select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Add Column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to add a new level of 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achievement to the grid.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026" name="Picture 2" descr="https://help.blackboard.com/sites/default/files/bb_assets_embed/15000/original_rubric_type.png">
            <a:extLst>
              <a:ext uri="{FF2B5EF4-FFF2-40B4-BE49-F238E27FC236}">
                <a16:creationId xmlns:a16="http://schemas.microsoft.com/office/drawing/2014/main" id="{D8BF9DE4-5CAB-450B-B6F3-0BEBE9A2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07" y="800003"/>
            <a:ext cx="5705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5DB654-A140-4D6D-AAC0-1C9D0DBF0F91}"/>
              </a:ext>
            </a:extLst>
          </p:cNvPr>
          <p:cNvSpPr/>
          <p:nvPr/>
        </p:nvSpPr>
        <p:spPr>
          <a:xfrm>
            <a:off x="703653" y="1175517"/>
            <a:ext cx="4982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rgbClr val="000000"/>
                </a:solidFill>
                <a:latin typeface="Source Sans Pro" panose="020B0503030403020204" pitchFamily="34" charset="0"/>
              </a:rPr>
              <a:t>Control Panel</a:t>
            </a:r>
            <a:r>
              <a:rPr lang="en-US" alt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 &gt; </a:t>
            </a:r>
            <a:r>
              <a:rPr lang="en-US" altLang="en-US" sz="2400" i="1" dirty="0">
                <a:solidFill>
                  <a:srgbClr val="000000"/>
                </a:solidFill>
                <a:latin typeface="Source Sans Pro" panose="020B0503030403020204" pitchFamily="34" charset="0"/>
              </a:rPr>
              <a:t>Course Tools</a:t>
            </a:r>
            <a:r>
              <a:rPr lang="en-US" alt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 &gt; </a:t>
            </a:r>
            <a:r>
              <a:rPr lang="en-US" altLang="en-US" sz="2400" i="1" dirty="0">
                <a:solidFill>
                  <a:srgbClr val="000000"/>
                </a:solidFill>
                <a:latin typeface="Source Sans Pro" panose="020B0503030403020204" pitchFamily="34" charset="0"/>
              </a:rPr>
              <a:t>Rubrics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528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F154-3B90-4B42-9384-A71F4A7C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Associating Rubrics in Blackboard Learn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3B814-5075-4BA7-961D-692A3CD9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931941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https://www.youtube.com/watch?v=fiio3IjWTzc&amp;t=28s</a:t>
            </a:r>
            <a:r>
              <a:rPr lang="en-US" dirty="0">
                <a:solidFill>
                  <a:srgbClr val="0070C0"/>
                </a:solidFill>
              </a:rPr>
              <a:t> : </a:t>
            </a:r>
            <a:r>
              <a:rPr lang="en-US" sz="3600" dirty="0">
                <a:solidFill>
                  <a:srgbClr val="0070C0"/>
                </a:solidFill>
              </a:rPr>
              <a:t>1:28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9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DFB5-F253-42A8-B861-8527F8C0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with a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E31C-BBBD-4B9C-89DB-192222ACD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https://tinyurl.com/Gradingwitharubric</a:t>
            </a:r>
            <a:r>
              <a:rPr lang="en-US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1:07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675B-43A6-4EF2-8947-B5D838CE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 Assignment Using a Rubric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6D79E-2B51-4F20-AB20-B044B6B98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02"/>
          <a:stretch/>
        </p:blipFill>
        <p:spPr>
          <a:xfrm>
            <a:off x="1135613" y="2666999"/>
            <a:ext cx="9920774" cy="33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0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326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Source Sans Pro</vt:lpstr>
      <vt:lpstr>Organic</vt:lpstr>
      <vt:lpstr>Clickable Rubrics in Blackboard</vt:lpstr>
      <vt:lpstr>3 Steps for Using a Rubric</vt:lpstr>
      <vt:lpstr>Demonstration: Creating a Rubric in Blackboard</vt:lpstr>
      <vt:lpstr>Rubric OPTIONS</vt:lpstr>
      <vt:lpstr>Choose a Rubric Type from the menu: </vt:lpstr>
      <vt:lpstr>PowerPoint Presentation</vt:lpstr>
      <vt:lpstr>Associating Rubrics in Blackboard Learn </vt:lpstr>
      <vt:lpstr>Grading with a Rubric</vt:lpstr>
      <vt:lpstr>Grading an Assignment Using a 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Clickable Rubrics in Blackboard</dc:title>
  <dc:creator>Michael Pelitera</dc:creator>
  <cp:lastModifiedBy>Michael Pelitera</cp:lastModifiedBy>
  <cp:revision>10</cp:revision>
  <dcterms:created xsi:type="dcterms:W3CDTF">2021-05-10T14:49:54Z</dcterms:created>
  <dcterms:modified xsi:type="dcterms:W3CDTF">2021-05-10T16:35:04Z</dcterms:modified>
</cp:coreProperties>
</file>